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7" r:id="rId4"/>
    <p:sldId id="262" r:id="rId5"/>
    <p:sldId id="267" r:id="rId6"/>
    <p:sldId id="268" r:id="rId7"/>
    <p:sldId id="263" r:id="rId8"/>
    <p:sldId id="264" r:id="rId9"/>
    <p:sldId id="265" r:id="rId10"/>
    <p:sldId id="266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4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2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367FE-BD34-46DB-85D9-0114D44DBEB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27EEB-DD51-4999-9010-9236FCF49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52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413" cy="466412"/>
          </a:xfrm>
          <a:prstGeom prst="rect">
            <a:avLst/>
          </a:prstGeom>
        </p:spPr>
        <p:txBody>
          <a:bodyPr vert="horz" lIns="91934" tIns="45967" rIns="91934" bIns="4596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386" y="0"/>
            <a:ext cx="3037413" cy="466412"/>
          </a:xfrm>
          <a:prstGeom prst="rect">
            <a:avLst/>
          </a:prstGeom>
        </p:spPr>
        <p:txBody>
          <a:bodyPr vert="horz" lIns="91934" tIns="45967" rIns="91934" bIns="45967" rtlCol="0"/>
          <a:lstStyle>
            <a:lvl1pPr algn="r">
              <a:defRPr sz="1200"/>
            </a:lvl1pPr>
          </a:lstStyle>
          <a:p>
            <a:fld id="{3B84B167-F102-4B25-B6C0-ECDEEFB4F9A7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34" tIns="45967" rIns="91934" bIns="4596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81" y="4474689"/>
            <a:ext cx="5607038" cy="3659661"/>
          </a:xfrm>
          <a:prstGeom prst="rect">
            <a:avLst/>
          </a:prstGeom>
        </p:spPr>
        <p:txBody>
          <a:bodyPr vert="horz" lIns="91934" tIns="45967" rIns="91934" bIns="4596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89"/>
            <a:ext cx="3037413" cy="466411"/>
          </a:xfrm>
          <a:prstGeom prst="rect">
            <a:avLst/>
          </a:prstGeom>
        </p:spPr>
        <p:txBody>
          <a:bodyPr vert="horz" lIns="91934" tIns="45967" rIns="91934" bIns="4596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386" y="8829989"/>
            <a:ext cx="3037413" cy="466411"/>
          </a:xfrm>
          <a:prstGeom prst="rect">
            <a:avLst/>
          </a:prstGeom>
        </p:spPr>
        <p:txBody>
          <a:bodyPr vert="horz" lIns="91934" tIns="45967" rIns="91934" bIns="45967" rtlCol="0" anchor="b"/>
          <a:lstStyle>
            <a:lvl1pPr algn="r">
              <a:defRPr sz="1200"/>
            </a:lvl1pPr>
          </a:lstStyle>
          <a:p>
            <a:fld id="{E70B91D3-C2E0-4014-ADBB-002AD7B1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845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B91D3-C2E0-4014-ADBB-002AD7B179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670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Try and organize items either</a:t>
            </a:r>
            <a:r>
              <a:rPr lang="en-US" baseline="0" dirty="0"/>
              <a:t> with clips, rubber bands, or inside a </a:t>
            </a:r>
            <a:r>
              <a:rPr lang="en-US" baseline="0" dirty="0" err="1"/>
              <a:t>manilla</a:t>
            </a:r>
            <a:r>
              <a:rPr lang="en-US" baseline="0" dirty="0"/>
              <a:t> folder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B91D3-C2E0-4014-ADBB-002AD7B179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19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Added Test Agreements to the</a:t>
            </a:r>
            <a:r>
              <a:rPr lang="en-US" baseline="0" dirty="0"/>
              <a:t> envelope to save an envelope.  All of these items are the thigs we must keep for 5 years, so this is the super important stuff!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B91D3-C2E0-4014-ADBB-002AD7B179A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81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be aware that seating charts MUST include this information.  Page 25 in the FSA manual and page 27 in the Pearson manual.  Please be </a:t>
            </a:r>
            <a:r>
              <a:rPr lang="en-US" dirty="0" err="1"/>
              <a:t>vigilent</a:t>
            </a:r>
            <a:r>
              <a:rPr lang="en-US" dirty="0"/>
              <a:t> in creating these.  This is sometimes the most</a:t>
            </a:r>
            <a:r>
              <a:rPr lang="en-US" baseline="0" dirty="0"/>
              <a:t> important piece if we have an investigation.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B91D3-C2E0-4014-ADBB-002AD7B179A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19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</a:t>
            </a:r>
            <a:r>
              <a:rPr lang="en-US" baseline="0" dirty="0"/>
              <a:t> of a seating chart – you can create a template for your room(s) in power point and then just adjust the particulars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B91D3-C2E0-4014-ADBB-002AD7B179A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366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Coordinators box</a:t>
            </a:r>
            <a:r>
              <a:rPr lang="en-US" baseline="0" dirty="0"/>
              <a:t> is the bulk of your paperwork – these are the materials that we have to keep for 6 months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B91D3-C2E0-4014-ADBB-002AD7B179A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9462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B91D3-C2E0-4014-ADBB-002AD7B179A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342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are able to bring </a:t>
            </a:r>
            <a:r>
              <a:rPr lang="en-US" dirty="0" err="1"/>
              <a:t>materails</a:t>
            </a:r>
            <a:r>
              <a:rPr lang="en-US" dirty="0"/>
              <a:t> once ALL of your eligible students have tested.  Please call to let us know when you will be here and if someone other than you is bringing your </a:t>
            </a:r>
            <a:r>
              <a:rPr lang="en-US" dirty="0" err="1"/>
              <a:t>materails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0B91D3-C2E0-4014-ADBB-002AD7B179A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285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3DA5-27CE-4CE6-8CBD-4B4F55D2D5E9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668E-BDF5-48EA-93E3-BD3CFD920D7C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0AD4-E8FC-40EF-A41B-460893E50C58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05606-08A5-4501-B687-82BE7B04A325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9B82-81A3-44F4-B123-E64A68242A66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9C9F4-1372-4F18-ACCC-C612ED11BB47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EBAD-CF3B-4532-97D2-0D6606E04CDE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DE9C-F0D7-4530-A410-75D692531C09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8E37-C42B-4355-BA3C-72EF0D7B5FB0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5B69A-FB19-4AFA-8501-2A23987F7426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F8AE-4F3C-4B55-AD2B-D58BB2CF275A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382B-E892-4174-83F8-54B41940AEB1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918D-C9A0-4341-A116-DF90E4D5EF35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0B5E6-6E3F-4EE9-9A73-D51BA9EA6FDF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235C-8890-4EFE-87FF-9AFC0F51E0D4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B29B-F41F-4A7E-91E0-8A2B7ABAF5C5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12142-F833-4024-8C0A-961438479D74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FALL/WINTER 2024 RETURN INSTRUCTIONS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hrykard@ecsdfl.us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Word_Document.docx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5820" y="632884"/>
            <a:ext cx="9075419" cy="1646302"/>
          </a:xfrm>
        </p:spPr>
        <p:txBody>
          <a:bodyPr/>
          <a:lstStyle/>
          <a:p>
            <a:pPr algn="ctr"/>
            <a:r>
              <a:rPr lang="en-US" sz="4800" b="1" dirty="0"/>
              <a:t>FALL/WINTER</a:t>
            </a:r>
            <a:br>
              <a:rPr lang="en-US" sz="4800" b="1" dirty="0"/>
            </a:br>
            <a:r>
              <a:rPr lang="en-US" sz="4800" b="1" dirty="0"/>
              <a:t> PM1/PM2, EOC &amp; READING RETAKES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1327" y="2519213"/>
            <a:ext cx="7766936" cy="4053037"/>
          </a:xfrm>
        </p:spPr>
        <p:txBody>
          <a:bodyPr>
            <a:normAutofit/>
          </a:bodyPr>
          <a:lstStyle/>
          <a:p>
            <a:pPr algn="ctr"/>
            <a:endParaRPr lang="en-US" dirty="0"/>
          </a:p>
          <a:p>
            <a:pPr algn="ctr"/>
            <a:endParaRPr lang="en-US" sz="4000" b="1" dirty="0"/>
          </a:p>
          <a:p>
            <a:pPr algn="ctr"/>
            <a:r>
              <a:rPr lang="en-US" sz="4000" b="1" dirty="0">
                <a:solidFill>
                  <a:srgbClr val="0070C0"/>
                </a:solidFill>
              </a:rPr>
              <a:t>SCHOOL COORDINATOR</a:t>
            </a:r>
          </a:p>
          <a:p>
            <a:pPr algn="ctr"/>
            <a:r>
              <a:rPr lang="en-US" sz="4000" b="1" dirty="0">
                <a:solidFill>
                  <a:srgbClr val="0070C0"/>
                </a:solidFill>
              </a:rPr>
              <a:t>RETURN INSTRUCTIONS</a:t>
            </a:r>
          </a:p>
          <a:p>
            <a:pPr algn="ctr"/>
            <a:r>
              <a:rPr lang="en-US" sz="4000" b="1" dirty="0">
                <a:solidFill>
                  <a:srgbClr val="0070C0"/>
                </a:solidFill>
              </a:rPr>
              <a:t>Non-Test Materials</a:t>
            </a:r>
          </a:p>
        </p:txBody>
      </p:sp>
    </p:spTree>
    <p:extLst>
      <p:ext uri="{BB962C8B-B14F-4D97-AF65-F5344CB8AC3E}">
        <p14:creationId xmlns:p14="http://schemas.microsoft.com/office/powerpoint/2010/main" val="2347416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QUESTIONS?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chemeClr val="tx1"/>
                </a:solidFill>
              </a:rPr>
              <a:t>Heather Rykard, TSA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  <a:hlinkClick r:id="rId2"/>
              </a:rPr>
              <a:t>hrykard@ecsdfl.us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850-469-5387/5386 (Main office)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72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7113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ORGANIZATION OF TEST 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571349"/>
            <a:ext cx="4184035" cy="460317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5000" b="1" dirty="0">
                <a:latin typeface="Calibri" panose="020F0502020204030204" pitchFamily="34" charset="0"/>
              </a:rPr>
              <a:t>In order to better organize these materials for storage, please organize your secure materials by the </a:t>
            </a:r>
            <a:r>
              <a:rPr lang="en-US" sz="5000" i="1" u="sng" dirty="0">
                <a:solidFill>
                  <a:srgbClr val="FF0000"/>
                </a:solidFill>
                <a:latin typeface="Calibri" panose="020F0502020204030204" pitchFamily="34" charset="0"/>
              </a:rPr>
              <a:t>window</a:t>
            </a:r>
            <a:r>
              <a:rPr lang="en-US" sz="5000" b="1" dirty="0">
                <a:latin typeface="Calibri" panose="020F0502020204030204" pitchFamily="34" charset="0"/>
              </a:rPr>
              <a:t> of the test administration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6200" b="1" dirty="0">
                <a:solidFill>
                  <a:srgbClr val="0070C0"/>
                </a:solidFill>
                <a:latin typeface="Calibri" panose="020F0502020204030204" pitchFamily="34" charset="0"/>
              </a:rPr>
              <a:t>FALL – PM1/Retake ADMINISTRATION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6000" b="1" dirty="0">
                <a:solidFill>
                  <a:srgbClr val="0070C0"/>
                </a:solidFill>
                <a:latin typeface="Calibri" panose="020F0502020204030204" pitchFamily="34" charset="0"/>
              </a:rPr>
              <a:t>High Schools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6400" b="1" dirty="0">
                <a:solidFill>
                  <a:schemeClr val="tx1"/>
                </a:solidFill>
                <a:latin typeface="Calibri" panose="020F0502020204030204" pitchFamily="34" charset="0"/>
              </a:rPr>
              <a:t>PM1 (R)</a:t>
            </a:r>
          </a:p>
          <a:p>
            <a:pPr lvl="2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6400" b="1" dirty="0">
                <a:latin typeface="Calibri" panose="020F0502020204030204" pitchFamily="34" charset="0"/>
              </a:rPr>
              <a:t>PM3 Retake</a:t>
            </a:r>
          </a:p>
          <a:p>
            <a:pPr lvl="2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6400" b="1" dirty="0">
                <a:solidFill>
                  <a:schemeClr val="tx1"/>
                </a:solidFill>
                <a:latin typeface="Calibri" panose="020F0502020204030204" pitchFamily="34" charset="0"/>
              </a:rPr>
              <a:t>BEST Algebra</a:t>
            </a:r>
          </a:p>
          <a:p>
            <a:pPr lvl="2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6400" b="1" dirty="0">
                <a:solidFill>
                  <a:schemeClr val="tx1"/>
                </a:solidFill>
                <a:latin typeface="Calibri" panose="020F0502020204030204" pitchFamily="34" charset="0"/>
              </a:rPr>
              <a:t>BEST Geometry</a:t>
            </a:r>
          </a:p>
          <a:p>
            <a:pPr lvl="2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6400" b="1" dirty="0">
                <a:latin typeface="Calibri" panose="020F0502020204030204" pitchFamily="34" charset="0"/>
              </a:rPr>
              <a:t>EOC Biology 1</a:t>
            </a:r>
          </a:p>
          <a:p>
            <a:pPr lvl="2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6400" b="1" dirty="0">
                <a:latin typeface="Calibri" panose="020F0502020204030204" pitchFamily="34" charset="0"/>
              </a:rPr>
              <a:t>EOC US History</a:t>
            </a:r>
          </a:p>
          <a:p>
            <a:pPr lvl="2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6400" b="1" dirty="0">
                <a:latin typeface="Calibri" panose="020F0502020204030204" pitchFamily="34" charset="0"/>
              </a:rPr>
              <a:t>FCLE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CF4F9D-5238-4D8F-AE2A-F007E03D5B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1438183"/>
            <a:ext cx="4184034" cy="4603179"/>
          </a:xfrm>
        </p:spPr>
        <p:txBody>
          <a:bodyPr>
            <a:normAutofit fontScale="32500" lnSpcReduction="20000"/>
          </a:bodyPr>
          <a:lstStyle/>
          <a:p>
            <a:r>
              <a:rPr lang="en-US" sz="6400" b="1" dirty="0">
                <a:solidFill>
                  <a:srgbClr val="0070C0"/>
                </a:solidFill>
                <a:latin typeface="Calibri" panose="020F0502020204030204" pitchFamily="34" charset="0"/>
              </a:rPr>
              <a:t>FALL – PM1/Retake ADMINISTRATION</a:t>
            </a:r>
          </a:p>
          <a:p>
            <a:pPr lvl="1"/>
            <a:r>
              <a:rPr lang="en-US" sz="6400" dirty="0"/>
              <a:t>Middle Schools</a:t>
            </a:r>
          </a:p>
          <a:p>
            <a:pPr lvl="2"/>
            <a:r>
              <a:rPr lang="en-US" sz="6200" dirty="0"/>
              <a:t>PM1(R/M)</a:t>
            </a:r>
          </a:p>
          <a:p>
            <a:pPr lvl="2"/>
            <a:r>
              <a:rPr lang="en-US" sz="6200" dirty="0"/>
              <a:t>Civics EOC Retake</a:t>
            </a:r>
          </a:p>
          <a:p>
            <a:pPr lvl="2"/>
            <a:r>
              <a:rPr lang="en-US" sz="6200" dirty="0"/>
              <a:t>BEST Algebra</a:t>
            </a:r>
          </a:p>
          <a:p>
            <a:pPr lvl="2"/>
            <a:r>
              <a:rPr lang="en-US" sz="6200" dirty="0"/>
              <a:t>BEST Geometry</a:t>
            </a:r>
          </a:p>
          <a:p>
            <a:pPr lvl="2"/>
            <a:endParaRPr lang="en-US" sz="6200" dirty="0"/>
          </a:p>
          <a:p>
            <a:r>
              <a:rPr lang="en-US" sz="6600" b="1" dirty="0">
                <a:solidFill>
                  <a:srgbClr val="0070C0"/>
                </a:solidFill>
              </a:rPr>
              <a:t>Fall – PM1 Administration</a:t>
            </a:r>
          </a:p>
          <a:p>
            <a:pPr lvl="1"/>
            <a:r>
              <a:rPr lang="en-US" sz="6400" dirty="0"/>
              <a:t>Elementary Schools</a:t>
            </a:r>
          </a:p>
          <a:p>
            <a:pPr lvl="2"/>
            <a:r>
              <a:rPr lang="en-US" sz="6200" dirty="0"/>
              <a:t>PM1(R/M)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952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890" y="609600"/>
            <a:ext cx="9681210" cy="1320800"/>
          </a:xfrm>
        </p:spPr>
        <p:txBody>
          <a:bodyPr/>
          <a:lstStyle/>
          <a:p>
            <a:r>
              <a:rPr lang="en-US" b="1" dirty="0"/>
              <a:t>ORGANIZATION OF TEST MATERIALS</a:t>
            </a:r>
            <a:r>
              <a:rPr lang="en-US" sz="2000" b="1" dirty="0"/>
              <a:t>     CON’T…..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37311"/>
            <a:ext cx="8596668" cy="4704052"/>
          </a:xfrm>
        </p:spPr>
        <p:txBody>
          <a:bodyPr>
            <a:normAutofit fontScale="85000" lnSpcReduction="20000"/>
          </a:bodyPr>
          <a:lstStyle/>
          <a:p>
            <a:pPr lvl="1"/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</a:rPr>
              <a:t>WINTER – EOC ADMINISTRATION: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</a:rPr>
              <a:t>High Schools/Middle Schools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</a:rPr>
              <a:t>PM3 Retake (HS Only)</a:t>
            </a:r>
            <a:endParaRPr lang="en-US" sz="2200" b="1" dirty="0">
              <a:latin typeface="Calibri" panose="020F0502020204030204" pitchFamily="34" charset="0"/>
            </a:endParaRPr>
          </a:p>
          <a:p>
            <a:pPr lvl="2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</a:rPr>
              <a:t>BEST Algebra 1 EOC</a:t>
            </a:r>
          </a:p>
          <a:p>
            <a:pPr lvl="2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</a:rPr>
              <a:t>BEST Geometry EOC</a:t>
            </a:r>
            <a:endParaRPr lang="en-US" sz="2400" b="1" dirty="0">
              <a:latin typeface="Calibri" panose="020F0502020204030204" pitchFamily="34" charset="0"/>
            </a:endParaRPr>
          </a:p>
          <a:p>
            <a:pPr lvl="2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</a:rPr>
              <a:t>Biology 1 EOC</a:t>
            </a:r>
          </a:p>
          <a:p>
            <a:pPr lvl="2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</a:rPr>
              <a:t>US History EOC</a:t>
            </a:r>
          </a:p>
          <a:p>
            <a:pPr lvl="2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</a:rPr>
              <a:t>Civics EOC (MS Only)</a:t>
            </a:r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</a:rPr>
              <a:t>All Schools – PM2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200" b="1" dirty="0">
                <a:latin typeface="Calibri" panose="020F0502020204030204" pitchFamily="34" charset="0"/>
              </a:rPr>
              <a:t>High Schools PM2 (R)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200" b="1" dirty="0">
                <a:latin typeface="Calibri" panose="020F0502020204030204" pitchFamily="34" charset="0"/>
              </a:rPr>
              <a:t>Middle Schools PM2 (R/M)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200" b="1" dirty="0">
                <a:latin typeface="Calibri" panose="020F0502020204030204" pitchFamily="34" charset="0"/>
              </a:rPr>
              <a:t>Elementary PM2 (R/M)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829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ORGANIZATION OF TEST MATERIALS </a:t>
            </a:r>
            <a:r>
              <a:rPr lang="en-US" sz="1800" b="1" dirty="0"/>
              <a:t>CON’T….</a:t>
            </a: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1FD17827-C8B7-425C-99A3-CD36A88AF16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793659" y="2521258"/>
            <a:ext cx="3761585" cy="3125433"/>
          </a:xfrm>
        </p:spPr>
      </p:pic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587BA849-5381-4E9F-8BD1-A9072BD9B4C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5053739" y="2450234"/>
            <a:ext cx="3806082" cy="3125433"/>
          </a:xfr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EB75F17-ACA7-4887-80E4-EB73BE7E6817}"/>
              </a:ext>
            </a:extLst>
          </p:cNvPr>
          <p:cNvCxnSpPr/>
          <p:nvPr/>
        </p:nvCxnSpPr>
        <p:spPr>
          <a:xfrm>
            <a:off x="1411550" y="5007006"/>
            <a:ext cx="287636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6C38C3-812C-46EE-A339-64605AFCD829}"/>
              </a:ext>
            </a:extLst>
          </p:cNvPr>
          <p:cNvCxnSpPr/>
          <p:nvPr/>
        </p:nvCxnSpPr>
        <p:spPr>
          <a:xfrm>
            <a:off x="5714298" y="5007006"/>
            <a:ext cx="2876365" cy="0"/>
          </a:xfrm>
          <a:prstGeom prst="line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0029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SEATING CHART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145" y="1603636"/>
            <a:ext cx="8596668" cy="4090582"/>
          </a:xfrm>
        </p:spPr>
        <p:txBody>
          <a:bodyPr>
            <a:normAutofit/>
          </a:bodyPr>
          <a:lstStyle/>
          <a:p>
            <a:r>
              <a:rPr lang="en-US" b="1" dirty="0"/>
              <a:t>REQUIRED ITEMS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Date</a:t>
            </a:r>
          </a:p>
          <a:p>
            <a:pPr lvl="1"/>
            <a:r>
              <a:rPr lang="en-US" dirty="0"/>
              <a:t>Name of TA</a:t>
            </a:r>
          </a:p>
          <a:p>
            <a:pPr lvl="1"/>
            <a:r>
              <a:rPr lang="en-US" dirty="0"/>
              <a:t>Room name/number</a:t>
            </a:r>
          </a:p>
          <a:p>
            <a:pPr lvl="1"/>
            <a:r>
              <a:rPr lang="en-US" dirty="0"/>
              <a:t>Subject (Which test)</a:t>
            </a:r>
          </a:p>
          <a:p>
            <a:pPr lvl="1"/>
            <a:r>
              <a:rPr lang="en-US" dirty="0"/>
              <a:t>Student names and their locations</a:t>
            </a:r>
          </a:p>
          <a:p>
            <a:pPr lvl="1"/>
            <a:r>
              <a:rPr lang="en-US" dirty="0"/>
              <a:t>Direction each student is facing</a:t>
            </a:r>
          </a:p>
          <a:p>
            <a:pPr lvl="1"/>
            <a:r>
              <a:rPr lang="en-US" dirty="0"/>
              <a:t>Start and Stop times</a:t>
            </a:r>
          </a:p>
          <a:p>
            <a:pPr lvl="1"/>
            <a:r>
              <a:rPr lang="en-US" dirty="0"/>
              <a:t>Names of proctors (if used)</a:t>
            </a:r>
          </a:p>
          <a:p>
            <a:pPr lvl="1"/>
            <a:r>
              <a:rPr lang="en-US" dirty="0"/>
              <a:t>Test Group code/Session ID</a:t>
            </a:r>
          </a:p>
          <a:p>
            <a:pPr lvl="1"/>
            <a:r>
              <a:rPr lang="en-US" dirty="0"/>
              <a:t>Chromebook # (if not student’s personal)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701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4981820"/>
              </p:ext>
            </p:extLst>
          </p:nvPr>
        </p:nvGraphicFramePr>
        <p:xfrm>
          <a:off x="1197022" y="191193"/>
          <a:ext cx="7393641" cy="5544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Presentation" r:id="rId4" imgW="4570388" imgH="3427437" progId="PowerPoint.Show.12">
                  <p:embed/>
                </p:oleObj>
              </mc:Choice>
              <mc:Fallback>
                <p:oleObj name="Presentation" r:id="rId4" imgW="4570388" imgH="3427437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7022" y="191193"/>
                        <a:ext cx="7393641" cy="55445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2989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636" y="76940"/>
            <a:ext cx="8596668" cy="1320800"/>
          </a:xfrm>
        </p:spPr>
        <p:txBody>
          <a:bodyPr>
            <a:normAutofit/>
          </a:bodyPr>
          <a:lstStyle/>
          <a:p>
            <a:r>
              <a:rPr lang="en-US" b="1" dirty="0"/>
              <a:t>ORGANIZATION OF TEST MATERIALS </a:t>
            </a:r>
            <a:r>
              <a:rPr lang="en-US" sz="1800" b="1" dirty="0"/>
              <a:t>CON’T….</a:t>
            </a: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2000FC-A44A-45C3-B7B4-EBF0796FF784}"/>
              </a:ext>
            </a:extLst>
          </p:cNvPr>
          <p:cNvSpPr txBox="1"/>
          <p:nvPr/>
        </p:nvSpPr>
        <p:spPr>
          <a:xfrm>
            <a:off x="845832" y="1356323"/>
            <a:ext cx="809362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latin typeface="Arial Black" panose="020B0A04020102020204" pitchFamily="34" charset="0"/>
              </a:rPr>
              <a:t>FALL/WINTER ADMINISTRATION</a:t>
            </a:r>
            <a:endParaRPr lang="en-US" sz="1050" b="1" dirty="0">
              <a:latin typeface="Arial Black" panose="020B0A04020102020204" pitchFamily="34" charset="0"/>
            </a:endParaRPr>
          </a:p>
          <a:p>
            <a:pPr marL="800100" lvl="2" indent="0">
              <a:buNone/>
            </a:pPr>
            <a:r>
              <a:rPr lang="en-US" b="1" dirty="0">
                <a:latin typeface="Arial Black" panose="020B0A04020102020204" pitchFamily="34" charset="0"/>
              </a:rPr>
              <a:t>DISTRICT COORDINATORS’S BOX OR ENVELOPE LABEL:</a:t>
            </a:r>
          </a:p>
          <a:p>
            <a:endParaRPr lang="en-US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A2BDD66F-3355-4C32-ABD5-3CF91BF295B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529445" y="2453252"/>
            <a:ext cx="4179172" cy="3464598"/>
          </a:xfrm>
        </p:spPr>
      </p:pic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A623EE22-1884-4E88-86E9-B9991DEF309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1030823" y="2438978"/>
            <a:ext cx="4189724" cy="3478871"/>
          </a:xfrm>
        </p:spPr>
      </p:pic>
    </p:spTree>
    <p:extLst>
      <p:ext uri="{BB962C8B-B14F-4D97-AF65-F5344CB8AC3E}">
        <p14:creationId xmlns:p14="http://schemas.microsoft.com/office/powerpoint/2010/main" val="741794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2020"/>
          </a:xfrm>
        </p:spPr>
        <p:txBody>
          <a:bodyPr/>
          <a:lstStyle/>
          <a:p>
            <a:r>
              <a:rPr lang="en-US" b="1" dirty="0">
                <a:solidFill>
                  <a:srgbClr val="92D050"/>
                </a:solidFill>
              </a:rPr>
              <a:t>RETURNING TEST MATERIALS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rgbClr val="FF0000"/>
                </a:solidFill>
              </a:rPr>
              <a:t>MANUALS: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b="1" dirty="0">
              <a:solidFill>
                <a:srgbClr val="FF0000"/>
              </a:solidFill>
            </a:endParaRP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200" dirty="0"/>
              <a:t>KEEP ALL COPIES OF SCRIPTS AT YOUR SCHOOL FOR THE WINTER AND PM2 ADMINISTRATION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200" dirty="0"/>
              <a:t>DISTRICT COORDINATOR WILL ADVISE WHEN TO DISPOSE OF – ONCE ALL SCORES HAVE BEEN SUCCESSFULLY REPORTED</a:t>
            </a:r>
          </a:p>
          <a:p>
            <a:endParaRPr lang="en-US" sz="32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096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0010"/>
            <a:ext cx="8983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92D050"/>
                </a:solidFill>
              </a:rPr>
              <a:t>RETURNING TEST MATERIALS     </a:t>
            </a:r>
            <a:r>
              <a:rPr lang="en-US" sz="2000" b="1" dirty="0">
                <a:solidFill>
                  <a:srgbClr val="92D050"/>
                </a:solidFill>
              </a:rPr>
              <a:t>CON’T…..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8343" y="1948800"/>
            <a:ext cx="30175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RETURN RECEIPT: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Handed out today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DON’T LOSE </a:t>
            </a:r>
            <a:r>
              <a:rPr lang="en-US" b="1" dirty="0">
                <a:sym typeface="Wingdings" panose="05000000000000000000" pitchFamily="2" charset="2"/>
              </a:rPr>
              <a:t>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Complete BOTH copies and return with testing materials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NLT: 1/10/2025</a:t>
            </a:r>
          </a:p>
          <a:p>
            <a:pPr algn="ctr"/>
            <a:endParaRPr lang="en-US" b="1" dirty="0"/>
          </a:p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FALL/WINTER 2024 RETURN INSTRUCTIONS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918603"/>
              </p:ext>
            </p:extLst>
          </p:nvPr>
        </p:nvGraphicFramePr>
        <p:xfrm>
          <a:off x="2596871" y="1064028"/>
          <a:ext cx="7561541" cy="50410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Document" r:id="rId4" imgW="8125214" imgH="5416667" progId="Word.Document.8">
                  <p:embed/>
                </p:oleObj>
              </mc:Choice>
              <mc:Fallback>
                <p:oleObj name="Document" r:id="rId4" imgW="8125214" imgH="5416667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96871" y="1064028"/>
                        <a:ext cx="7561541" cy="50410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B0A58EB-3FD8-4733-A0F3-2D3F63F259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920112"/>
              </p:ext>
            </p:extLst>
          </p:nvPr>
        </p:nvGraphicFramePr>
        <p:xfrm>
          <a:off x="2033588" y="719138"/>
          <a:ext cx="8124825" cy="541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Document" r:id="rId6" imgW="8125214" imgH="5416667" progId="Word.Document.12">
                  <p:embed/>
                </p:oleObj>
              </mc:Choice>
              <mc:Fallback>
                <p:oleObj name="Document" r:id="rId6" imgW="8125214" imgH="541666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33588" y="719138"/>
                        <a:ext cx="8124825" cy="5416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0D07B4D0-2FF3-4434-AF76-09A36183175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16714" y="1411549"/>
            <a:ext cx="3966229" cy="516371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07BD17E-211F-4782-9559-B7DE6AFFED9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92715" y="1411548"/>
            <a:ext cx="4023217" cy="5163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78195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740</TotalTime>
  <Words>575</Words>
  <Application>Microsoft Office PowerPoint</Application>
  <PresentationFormat>Widescreen</PresentationFormat>
  <Paragraphs>105</Paragraphs>
  <Slides>10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Arial Black</vt:lpstr>
      <vt:lpstr>Calibri</vt:lpstr>
      <vt:lpstr>Trebuchet MS</vt:lpstr>
      <vt:lpstr>Wingdings</vt:lpstr>
      <vt:lpstr>Wingdings 3</vt:lpstr>
      <vt:lpstr>Facet</vt:lpstr>
      <vt:lpstr>Presentation</vt:lpstr>
      <vt:lpstr>Document</vt:lpstr>
      <vt:lpstr>FALL/WINTER  PM1/PM2, EOC &amp; READING RETAKES</vt:lpstr>
      <vt:lpstr>ORGANIZATION OF TEST MATERIALS</vt:lpstr>
      <vt:lpstr>ORGANIZATION OF TEST MATERIALS     CON’T…..</vt:lpstr>
      <vt:lpstr>ORGANIZATION OF TEST MATERIALS CON’T….</vt:lpstr>
      <vt:lpstr>SEATING CHART</vt:lpstr>
      <vt:lpstr>PowerPoint Presentation</vt:lpstr>
      <vt:lpstr>ORGANIZATION OF TEST MATERIALS CON’T….</vt:lpstr>
      <vt:lpstr>RETURNING TEST MATERIALS</vt:lpstr>
      <vt:lpstr>PowerPoint Presentation</vt:lpstr>
      <vt:lpstr>QUESTIONS?    Heather Rykard, TSA hrykard@ecsdfl.us 850-469-5387/5386 (Main office)</vt:lpstr>
    </vt:vector>
  </TitlesOfParts>
  <Company>Escambia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EOC &amp; READING RETAKES</dc:title>
  <dc:creator>Information Technology Department</dc:creator>
  <cp:lastModifiedBy>Nathan Hazewinkel</cp:lastModifiedBy>
  <cp:revision>68</cp:revision>
  <cp:lastPrinted>2018-08-23T12:33:52Z</cp:lastPrinted>
  <dcterms:created xsi:type="dcterms:W3CDTF">2015-09-25T14:15:23Z</dcterms:created>
  <dcterms:modified xsi:type="dcterms:W3CDTF">2024-08-13T13:48:13Z</dcterms:modified>
</cp:coreProperties>
</file>